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72" r:id="rId3"/>
    <p:sldId id="264" r:id="rId4"/>
    <p:sldId id="270" r:id="rId5"/>
    <p:sldId id="265" r:id="rId6"/>
    <p:sldId id="266" r:id="rId7"/>
    <p:sldId id="271" r:id="rId8"/>
    <p:sldId id="257" r:id="rId9"/>
    <p:sldId id="269" r:id="rId10"/>
    <p:sldId id="273" r:id="rId11"/>
    <p:sldId id="274" r:id="rId12"/>
    <p:sldId id="268" r:id="rId13"/>
    <p:sldId id="267" r:id="rId14"/>
    <p:sldId id="258" r:id="rId15"/>
    <p:sldId id="259" r:id="rId16"/>
    <p:sldId id="260" r:id="rId17"/>
    <p:sldId id="261" r:id="rId18"/>
    <p:sldId id="262" r:id="rId19"/>
    <p:sldId id="26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2" autoAdjust="0"/>
    <p:restoredTop sz="94660"/>
  </p:normalViewPr>
  <p:slideViewPr>
    <p:cSldViewPr>
      <p:cViewPr varScale="1">
        <p:scale>
          <a:sx n="87" d="100"/>
          <a:sy n="87" d="100"/>
        </p:scale>
        <p:origin x="-107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32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488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39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827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60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140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40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347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31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97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30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732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Tax_credi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76200"/>
            <a:ext cx="6106886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476987"/>
              </p:ext>
            </p:extLst>
          </p:nvPr>
        </p:nvGraphicFramePr>
        <p:xfrm>
          <a:off x="152400" y="3200400"/>
          <a:ext cx="2438400" cy="2904679"/>
        </p:xfrm>
        <a:graphic>
          <a:graphicData uri="http://schemas.openxmlformats.org/drawingml/2006/table">
            <a:tbl>
              <a:tblPr/>
              <a:tblGrid>
                <a:gridCol w="2438400"/>
              </a:tblGrid>
              <a:tr h="115475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b="1" dirty="0" smtClean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Presented by,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dirty="0" smtClean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dirty="0" smtClean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ABINAYA</a:t>
                      </a:r>
                      <a:endParaRPr lang="en-US" dirty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28575" marR="28575" marT="28575" marB="2857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349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dirty="0" smtClean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PRIYANKA SHANKAR</a:t>
                      </a:r>
                      <a:endParaRPr lang="en-US" dirty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28575" marR="28575" marT="28575" marB="2857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3490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dirty="0" smtClean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RAJALAKSHMI</a:t>
                      </a:r>
                      <a:endParaRPr lang="en-US" dirty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28575" marR="28575" marT="28575" marB="2857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79483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dirty="0" smtClean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VENNILA</a:t>
                      </a:r>
                    </a:p>
                    <a:p>
                      <a:pPr>
                        <a:lnSpc>
                          <a:spcPct val="100000"/>
                        </a:lnSpc>
                      </a:pPr>
                      <a:endParaRPr lang="en-US" dirty="0" smtClean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dirty="0" smtClean="0">
                          <a:latin typeface="Aharoni" panose="02010803020104030203" pitchFamily="2" charset="-79"/>
                          <a:cs typeface="Aharoni" panose="02010803020104030203" pitchFamily="2" charset="-79"/>
                        </a:rPr>
                        <a:t>GLORY ALFONCE</a:t>
                      </a:r>
                      <a:endParaRPr lang="en-US" dirty="0">
                        <a:latin typeface="Aharoni" panose="02010803020104030203" pitchFamily="2" charset="-79"/>
                        <a:cs typeface="Aharoni" panose="02010803020104030203" pitchFamily="2" charset="-79"/>
                      </a:endParaRPr>
                    </a:p>
                  </a:txBody>
                  <a:tcPr marL="28575" marR="28575" marT="28575" marB="2857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52400" y="685800"/>
            <a:ext cx="26670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haroni" panose="02010803020104030203" pitchFamily="2" charset="-79"/>
                <a:cs typeface="Aharoni" panose="02010803020104030203" pitchFamily="2" charset="-79"/>
              </a:rPr>
              <a:t>Overview 	of </a:t>
            </a:r>
            <a:r>
              <a:rPr lang="en-US" sz="4400" dirty="0" smtClean="0">
                <a:solidFill>
                  <a:srgbClr val="FF0000"/>
                </a:solidFill>
                <a:latin typeface="Algerian" panose="04020705040A02060702" pitchFamily="82" charset="0"/>
              </a:rPr>
              <a:t>AVATAR</a:t>
            </a:r>
            <a:endParaRPr lang="en-US" sz="4400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524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838200"/>
            <a:ext cx="85344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6173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471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50153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expenses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 Creating a </a:t>
            </a:r>
            <a:r>
              <a:rPr lang="en-US" dirty="0">
                <a:solidFill>
                  <a:srgbClr val="FF0000"/>
                </a:solidFill>
              </a:rPr>
              <a:t>new language </a:t>
            </a:r>
            <a:r>
              <a:rPr lang="en-US" dirty="0"/>
              <a:t>and teaching it to a 100 </a:t>
            </a:r>
            <a:r>
              <a:rPr lang="en-US" dirty="0" smtClean="0"/>
              <a:t>actors/actresses</a:t>
            </a:r>
          </a:p>
          <a:p>
            <a:r>
              <a:rPr lang="en-US" dirty="0" smtClean="0"/>
              <a:t>Creating </a:t>
            </a:r>
            <a:r>
              <a:rPr lang="en-US" dirty="0"/>
              <a:t>cutting edge </a:t>
            </a:r>
            <a:r>
              <a:rPr lang="en-US" dirty="0">
                <a:solidFill>
                  <a:srgbClr val="FF0000"/>
                </a:solidFill>
              </a:rPr>
              <a:t>3D CGI graphics </a:t>
            </a:r>
            <a:r>
              <a:rPr lang="en-US" dirty="0"/>
              <a:t>unlike any ever </a:t>
            </a:r>
            <a:r>
              <a:rPr lang="en-US" dirty="0" smtClean="0"/>
              <a:t>seen</a:t>
            </a:r>
          </a:p>
          <a:p>
            <a:r>
              <a:rPr lang="en-US" dirty="0" smtClean="0"/>
              <a:t>Hiring </a:t>
            </a:r>
            <a:r>
              <a:rPr lang="en-US" dirty="0">
                <a:solidFill>
                  <a:srgbClr val="FF0000"/>
                </a:solidFill>
              </a:rPr>
              <a:t>20 name brand </a:t>
            </a:r>
            <a:r>
              <a:rPr lang="en-US" dirty="0" smtClean="0">
                <a:solidFill>
                  <a:srgbClr val="FF0000"/>
                </a:solidFill>
              </a:rPr>
              <a:t>actors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3D </a:t>
            </a:r>
            <a:r>
              <a:rPr lang="en-US" dirty="0">
                <a:solidFill>
                  <a:srgbClr val="FF0000"/>
                </a:solidFill>
              </a:rPr>
              <a:t>glasses </a:t>
            </a:r>
            <a:r>
              <a:rPr lang="en-US" dirty="0"/>
              <a:t>in 20K theaters </a:t>
            </a:r>
            <a:r>
              <a:rPr lang="en-US" dirty="0" smtClean="0"/>
              <a:t>nationwide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Paying</a:t>
            </a:r>
            <a:r>
              <a:rPr lang="en-US" dirty="0" smtClean="0"/>
              <a:t> </a:t>
            </a:r>
            <a:r>
              <a:rPr lang="en-US" dirty="0"/>
              <a:t>the script writers for writing such an awesome script that would </a:t>
            </a:r>
            <a:r>
              <a:rPr lang="en-US" dirty="0" smtClean="0"/>
              <a:t>sell</a:t>
            </a:r>
          </a:p>
          <a:p>
            <a:r>
              <a:rPr lang="en-US" dirty="0" smtClean="0"/>
              <a:t>Paying </a:t>
            </a:r>
            <a:r>
              <a:rPr lang="en-US" dirty="0"/>
              <a:t>the </a:t>
            </a:r>
            <a:r>
              <a:rPr lang="en-US" dirty="0" smtClean="0"/>
              <a:t>director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6681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Expected expenses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 Creating a </a:t>
            </a:r>
            <a:r>
              <a:rPr lang="en-US" dirty="0">
                <a:solidFill>
                  <a:srgbClr val="FF0000"/>
                </a:solidFill>
              </a:rPr>
              <a:t>new language </a:t>
            </a:r>
            <a:r>
              <a:rPr lang="en-US" dirty="0"/>
              <a:t>and teaching it to a 100 actors/actresses </a:t>
            </a:r>
            <a:r>
              <a:rPr lang="en-US" b="1" dirty="0">
                <a:solidFill>
                  <a:srgbClr val="00B050"/>
                </a:solidFill>
              </a:rPr>
              <a:t>500K </a:t>
            </a:r>
            <a:endParaRPr lang="en-US" b="1" dirty="0" smtClean="0">
              <a:solidFill>
                <a:srgbClr val="00B050"/>
              </a:solidFill>
            </a:endParaRPr>
          </a:p>
          <a:p>
            <a:r>
              <a:rPr lang="en-US" dirty="0" smtClean="0"/>
              <a:t>Creating </a:t>
            </a:r>
            <a:r>
              <a:rPr lang="en-US" dirty="0">
                <a:solidFill>
                  <a:srgbClr val="FF0000"/>
                </a:solidFill>
              </a:rPr>
              <a:t>cutting edge 3D CGI graphics </a:t>
            </a:r>
            <a:r>
              <a:rPr lang="en-US" dirty="0"/>
              <a:t>unlike any ever seen </a:t>
            </a:r>
            <a:r>
              <a:rPr lang="en-US" b="1" dirty="0">
                <a:solidFill>
                  <a:srgbClr val="00B050"/>
                </a:solidFill>
              </a:rPr>
              <a:t>150M </a:t>
            </a:r>
            <a:endParaRPr lang="en-US" b="1" dirty="0" smtClean="0">
              <a:solidFill>
                <a:srgbClr val="00B050"/>
              </a:solidFill>
            </a:endParaRPr>
          </a:p>
          <a:p>
            <a:r>
              <a:rPr lang="en-US" dirty="0" smtClean="0"/>
              <a:t>Hiring </a:t>
            </a:r>
            <a:r>
              <a:rPr lang="en-US" dirty="0">
                <a:solidFill>
                  <a:srgbClr val="FF0000"/>
                </a:solidFill>
              </a:rPr>
              <a:t>20 name brand actors </a:t>
            </a:r>
            <a:r>
              <a:rPr lang="en-US" b="1" dirty="0">
                <a:solidFill>
                  <a:srgbClr val="00B050"/>
                </a:solidFill>
              </a:rPr>
              <a:t>100M </a:t>
            </a:r>
            <a:endParaRPr lang="en-US" b="1" dirty="0" smtClean="0">
              <a:solidFill>
                <a:srgbClr val="00B05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3D </a:t>
            </a:r>
            <a:r>
              <a:rPr lang="en-US" dirty="0">
                <a:solidFill>
                  <a:srgbClr val="FF0000"/>
                </a:solidFill>
              </a:rPr>
              <a:t>glasses </a:t>
            </a:r>
            <a:r>
              <a:rPr lang="en-US" dirty="0"/>
              <a:t>in 20K theaters nationwide </a:t>
            </a:r>
            <a:r>
              <a:rPr lang="en-US" b="1" dirty="0" smtClean="0">
                <a:solidFill>
                  <a:srgbClr val="00B050"/>
                </a:solidFill>
              </a:rPr>
              <a:t>20million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Paying </a:t>
            </a:r>
            <a:r>
              <a:rPr lang="en-US" dirty="0"/>
              <a:t>the script writers for writing such an awesome script that would sell </a:t>
            </a:r>
            <a:r>
              <a:rPr lang="en-US" b="1" dirty="0">
                <a:solidFill>
                  <a:srgbClr val="00B050"/>
                </a:solidFill>
              </a:rPr>
              <a:t>9.5M </a:t>
            </a:r>
            <a:endParaRPr lang="en-US" b="1" dirty="0" smtClean="0">
              <a:solidFill>
                <a:srgbClr val="00B050"/>
              </a:solidFill>
            </a:endParaRPr>
          </a:p>
          <a:p>
            <a:r>
              <a:rPr lang="en-US" dirty="0" smtClean="0"/>
              <a:t>Paying </a:t>
            </a:r>
            <a:r>
              <a:rPr lang="en-US" dirty="0"/>
              <a:t>the director </a:t>
            </a:r>
            <a:r>
              <a:rPr lang="en-US" b="1" dirty="0">
                <a:solidFill>
                  <a:srgbClr val="00B050"/>
                </a:solidFill>
              </a:rPr>
              <a:t>20million</a:t>
            </a:r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491749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Pre-production estimation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Estimates put the cost of the film at about $280–310 million </a:t>
            </a:r>
            <a:endParaRPr lang="en-US" dirty="0" smtClean="0"/>
          </a:p>
          <a:p>
            <a:r>
              <a:rPr lang="en-US" dirty="0" smtClean="0"/>
              <a:t>to </a:t>
            </a:r>
            <a:r>
              <a:rPr lang="en-US" dirty="0"/>
              <a:t>produce and an estimated $150 million for </a:t>
            </a:r>
            <a:r>
              <a:rPr lang="en-US" dirty="0" smtClean="0"/>
              <a:t>marketing</a:t>
            </a:r>
            <a:endParaRPr lang="en-US" dirty="0"/>
          </a:p>
          <a:p>
            <a:r>
              <a:rPr lang="en-US" dirty="0" smtClean="0"/>
              <a:t>$30</a:t>
            </a:r>
            <a:r>
              <a:rPr lang="en-US" dirty="0"/>
              <a:t> million in </a:t>
            </a:r>
            <a:r>
              <a:rPr lang="en-US" dirty="0">
                <a:hlinkClick r:id="rId2" tooltip="Tax credit"/>
              </a:rPr>
              <a:t>tax </a:t>
            </a:r>
            <a:r>
              <a:rPr lang="en-US" dirty="0" smtClean="0">
                <a:hlinkClick r:id="rId2" tooltip="Tax credit"/>
              </a:rPr>
              <a:t>credits</a:t>
            </a:r>
            <a:endParaRPr lang="en-US" dirty="0" smtClean="0"/>
          </a:p>
          <a:p>
            <a:r>
              <a:rPr lang="en-US" dirty="0"/>
              <a:t> </a:t>
            </a:r>
            <a:r>
              <a:rPr lang="en-US" dirty="0" smtClean="0"/>
              <a:t>Total budget </a:t>
            </a:r>
            <a:r>
              <a:rPr lang="en-US" dirty="0"/>
              <a:t>was "$237 </a:t>
            </a:r>
            <a:r>
              <a:rPr lang="en-US" dirty="0" smtClean="0"/>
              <a:t>million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1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production expenses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8229600" cy="4876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$150 million for promotion of the movie.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	</a:t>
            </a:r>
            <a:r>
              <a:rPr lang="en-US" sz="4400" dirty="0" smtClean="0"/>
              <a:t>First Day Collection</a:t>
            </a:r>
          </a:p>
          <a:p>
            <a:pPr marL="0" indent="0">
              <a:buNone/>
            </a:pPr>
            <a:endParaRPr lang="en-US" sz="4400" dirty="0" smtClean="0"/>
          </a:p>
          <a:p>
            <a:r>
              <a:rPr lang="en-US" dirty="0"/>
              <a:t>$26,752,099 on its opening </a:t>
            </a:r>
            <a:r>
              <a:rPr lang="en-US" dirty="0" smtClean="0"/>
              <a:t>day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$77,025,481 over its opening </a:t>
            </a:r>
            <a:r>
              <a:rPr lang="en-US" dirty="0" smtClean="0"/>
              <a:t>weekend</a:t>
            </a:r>
          </a:p>
          <a:p>
            <a:endParaRPr lang="en-US" dirty="0" smtClean="0"/>
          </a:p>
          <a:p>
            <a:r>
              <a:rPr lang="en-US" dirty="0"/>
              <a:t>Revenues in the film's second weekend decreased by only 1.8% in domestic markets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10120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“Avatar” Benchmark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i="1" dirty="0"/>
              <a:t>Avatar</a:t>
            </a:r>
            <a:r>
              <a:rPr lang="en-US" dirty="0"/>
              <a:t> crossed the $1 billion mark on the 19th day of its international release, making it the first film to reach this mark in only 19 days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 fifth-weekend record with a take of $</a:t>
            </a:r>
            <a:r>
              <a:rPr lang="en-US" dirty="0" smtClean="0"/>
              <a:t>42,785,612</a:t>
            </a:r>
          </a:p>
          <a:p>
            <a:endParaRPr lang="en-US" dirty="0"/>
          </a:p>
          <a:p>
            <a:r>
              <a:rPr lang="en-US" dirty="0"/>
              <a:t> fastest film to gross $600 million domestically, on its 47th </a:t>
            </a:r>
            <a:r>
              <a:rPr lang="en-US" dirty="0" smtClean="0"/>
              <a:t>day</a:t>
            </a:r>
          </a:p>
          <a:p>
            <a:endParaRPr lang="en-US" dirty="0"/>
          </a:p>
          <a:p>
            <a:r>
              <a:rPr lang="en-US" dirty="0"/>
              <a:t>January 31, it became the first film to earn over $2 billion worldwide</a:t>
            </a:r>
          </a:p>
        </p:txBody>
      </p:sp>
    </p:spTree>
    <p:extLst>
      <p:ext uri="{BB962C8B-B14F-4D97-AF65-F5344CB8AC3E}">
        <p14:creationId xmlns:p14="http://schemas.microsoft.com/office/powerpoint/2010/main" val="3501762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525963"/>
          </a:xfrm>
        </p:spPr>
        <p:txBody>
          <a:bodyPr/>
          <a:lstStyle/>
          <a:p>
            <a:r>
              <a:rPr lang="en-US" i="1" dirty="0"/>
              <a:t>Avatar</a:t>
            </a:r>
            <a:r>
              <a:rPr lang="en-US" dirty="0"/>
              <a:t> had sold approximately 75 million tickets in North </a:t>
            </a:r>
            <a:r>
              <a:rPr lang="en-US" dirty="0" smtClean="0"/>
              <a:t>America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589973"/>
              </p:ext>
            </p:extLst>
          </p:nvPr>
        </p:nvGraphicFramePr>
        <p:xfrm>
          <a:off x="457200" y="3360261"/>
          <a:ext cx="8229600" cy="146304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solidFill>
                            <a:srgbClr val="FF0000"/>
                          </a:solidFill>
                          <a:effectLst/>
                        </a:rPr>
                        <a:t>Budget</a:t>
                      </a:r>
                    </a:p>
                  </a:txBody>
                  <a:tcPr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solidFill>
                            <a:srgbClr val="FF0000"/>
                          </a:solidFill>
                          <a:effectLst/>
                        </a:rPr>
                        <a:t>$237 </a:t>
                      </a:r>
                      <a:r>
                        <a:rPr lang="en-US" sz="2800" dirty="0" smtClean="0">
                          <a:solidFill>
                            <a:srgbClr val="FF0000"/>
                          </a:solidFill>
                          <a:effectLst/>
                        </a:rPr>
                        <a:t>million</a:t>
                      </a:r>
                      <a:r>
                        <a:rPr lang="en-US" sz="2800" dirty="0">
                          <a:solidFill>
                            <a:srgbClr val="FF0000"/>
                          </a:solidFill>
                          <a:effectLst/>
                        </a:rPr>
                        <a:t/>
                      </a:r>
                      <a:br>
                        <a:rPr lang="en-US" sz="2800" dirty="0">
                          <a:solidFill>
                            <a:srgbClr val="FF0000"/>
                          </a:solidFill>
                          <a:effectLst/>
                        </a:rPr>
                      </a:br>
                      <a:r>
                        <a:rPr lang="en-US" sz="2800" dirty="0">
                          <a:solidFill>
                            <a:srgbClr val="FF0000"/>
                          </a:solidFill>
                          <a:effectLst/>
                        </a:rPr>
                        <a:t>$9 million+ (re-release</a:t>
                      </a:r>
                      <a:r>
                        <a:rPr lang="en-US" sz="2800" dirty="0" smtClean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en-US" sz="28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>
                          <a:solidFill>
                            <a:srgbClr val="FF0000"/>
                          </a:solidFill>
                          <a:effectLst/>
                        </a:rPr>
                        <a:t>Box office</a:t>
                      </a:r>
                    </a:p>
                  </a:txBody>
                  <a:tcPr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2800" dirty="0">
                          <a:solidFill>
                            <a:srgbClr val="FF0000"/>
                          </a:solidFill>
                          <a:effectLst/>
                        </a:rPr>
                        <a:t>$2.788 </a:t>
                      </a:r>
                      <a:r>
                        <a:rPr lang="en-US" sz="2800" dirty="0" smtClean="0">
                          <a:solidFill>
                            <a:srgbClr val="FF0000"/>
                          </a:solidFill>
                          <a:effectLst/>
                        </a:rPr>
                        <a:t>billion</a:t>
                      </a:r>
                      <a:endParaRPr lang="en-US" sz="28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>
                    <a:lnL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44989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3529534"/>
              </p:ext>
            </p:extLst>
          </p:nvPr>
        </p:nvGraphicFramePr>
        <p:xfrm>
          <a:off x="228600" y="304800"/>
          <a:ext cx="8610601" cy="2647362"/>
        </p:xfrm>
        <a:graphic>
          <a:graphicData uri="http://schemas.openxmlformats.org/drawingml/2006/table">
            <a:tbl>
              <a:tblPr/>
              <a:tblGrid>
                <a:gridCol w="2667000"/>
                <a:gridCol w="2743200"/>
                <a:gridCol w="3200401"/>
              </a:tblGrid>
              <a:tr h="910002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</a:rPr>
                        <a:t>Production Budget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0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  <a:effectLst/>
                        </a:rPr>
                        <a:t>Domestic Gross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0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rgbClr val="FF0000"/>
                          </a:solidFill>
                          <a:effectLst/>
                        </a:rPr>
                        <a:t>Worldwide Gross</a:t>
                      </a:r>
                    </a:p>
                  </a:txBody>
                  <a:tcPr anchor="ctr">
                    <a:lnL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0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375998"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smtClean="0">
                          <a:solidFill>
                            <a:srgbClr val="FF0000"/>
                          </a:solidFill>
                          <a:effectLst/>
                        </a:rPr>
                        <a:t>$425,000,000</a:t>
                      </a:r>
                    </a:p>
                    <a:p>
                      <a:pPr fontAlgn="t"/>
                      <a:endParaRPr lang="en-US" sz="36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0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smtClean="0">
                          <a:solidFill>
                            <a:srgbClr val="FF0000"/>
                          </a:solidFill>
                          <a:effectLst/>
                        </a:rPr>
                        <a:t>$760,507,625</a:t>
                      </a:r>
                    </a:p>
                    <a:p>
                      <a:pPr algn="r" fontAlgn="t"/>
                      <a:endParaRPr lang="en-US" sz="36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0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 smtClean="0">
                          <a:solidFill>
                            <a:srgbClr val="FF0000"/>
                          </a:solidFill>
                          <a:effectLst/>
                        </a:rPr>
                        <a:t>$2,783,918,982</a:t>
                      </a:r>
                    </a:p>
                    <a:p>
                      <a:pPr algn="r" fontAlgn="t"/>
                      <a:endParaRPr lang="en-US" sz="3600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0D0D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4097" name="Picture 1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352800"/>
            <a:ext cx="8610600" cy="236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09932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Capital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58139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There was a clash between </a:t>
            </a:r>
            <a:r>
              <a:rPr lang="en-US" dirty="0" smtClean="0">
                <a:solidFill>
                  <a:srgbClr val="FF0000"/>
                </a:solidFill>
              </a:rPr>
              <a:t>Disney </a:t>
            </a:r>
            <a:r>
              <a:rPr lang="en-US" dirty="0" smtClean="0"/>
              <a:t>and </a:t>
            </a:r>
            <a:r>
              <a:rPr lang="en-US" dirty="0">
                <a:solidFill>
                  <a:srgbClr val="FF0000"/>
                </a:solidFill>
              </a:rPr>
              <a:t>20th Century Fox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regarding its ownership , finally Fox accepted</a:t>
            </a:r>
            <a:r>
              <a:rPr lang="en-US" dirty="0"/>
              <a:t> </a:t>
            </a:r>
            <a:r>
              <a:rPr lang="en-US" i="1" dirty="0" smtClean="0"/>
              <a:t>Avatar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b="1" dirty="0"/>
              <a:t>Production </a:t>
            </a:r>
            <a:r>
              <a:rPr lang="en-US" b="1" dirty="0" smtClean="0"/>
              <a:t>companies included: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dirty="0" smtClean="0"/>
              <a:t>20th </a:t>
            </a:r>
            <a:r>
              <a:rPr lang="en-US" dirty="0"/>
              <a:t>Century </a:t>
            </a:r>
            <a:r>
              <a:rPr lang="en-US" dirty="0" smtClean="0"/>
              <a:t>Fox</a:t>
            </a:r>
            <a:endParaRPr lang="en-US" dirty="0"/>
          </a:p>
          <a:p>
            <a:pPr marL="0" indent="0">
              <a:buNone/>
            </a:pPr>
            <a:r>
              <a:rPr lang="en-US" dirty="0" err="1" smtClean="0"/>
              <a:t>Lightstorm</a:t>
            </a:r>
            <a:r>
              <a:rPr lang="en-US" dirty="0" smtClean="0"/>
              <a:t> Entertainment</a:t>
            </a:r>
          </a:p>
          <a:p>
            <a:pPr marL="0" indent="0">
              <a:buNone/>
            </a:pPr>
            <a:r>
              <a:rPr lang="en-US" dirty="0" err="1" smtClean="0"/>
              <a:t>RatPac</a:t>
            </a:r>
            <a:r>
              <a:rPr lang="en-US" dirty="0" smtClean="0"/>
              <a:t>-Dune Entertainment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Ingenious </a:t>
            </a:r>
            <a:r>
              <a:rPr lang="en-US" dirty="0"/>
              <a:t>Media</a:t>
            </a:r>
          </a:p>
        </p:txBody>
      </p:sp>
    </p:spTree>
    <p:extLst>
      <p:ext uri="{BB962C8B-B14F-4D97-AF65-F5344CB8AC3E}">
        <p14:creationId xmlns:p14="http://schemas.microsoft.com/office/powerpoint/2010/main" val="2041468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8006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alien </a:t>
            </a:r>
            <a:r>
              <a:rPr lang="en-US" dirty="0"/>
              <a:t>world of </a:t>
            </a:r>
            <a:r>
              <a:rPr lang="en-US" dirty="0" smtClean="0"/>
              <a:t>Pandora</a:t>
            </a:r>
          </a:p>
          <a:p>
            <a:r>
              <a:rPr lang="en-US" dirty="0" err="1" smtClean="0"/>
              <a:t>Na'vi</a:t>
            </a:r>
            <a:r>
              <a:rPr lang="en-US" dirty="0" smtClean="0"/>
              <a:t> people</a:t>
            </a:r>
          </a:p>
          <a:p>
            <a:r>
              <a:rPr lang="en-US" dirty="0" smtClean="0"/>
              <a:t>human/</a:t>
            </a:r>
            <a:r>
              <a:rPr lang="en-US" dirty="0" err="1" smtClean="0"/>
              <a:t>Na'vi</a:t>
            </a:r>
            <a:r>
              <a:rPr lang="en-US" dirty="0" smtClean="0"/>
              <a:t> </a:t>
            </a:r>
            <a:r>
              <a:rPr lang="en-US" dirty="0"/>
              <a:t>hybrids, called Avatars, must link to human minds to allow for free movement on Pandora</a:t>
            </a:r>
            <a:r>
              <a:rPr lang="en-US" dirty="0" smtClean="0"/>
              <a:t>.</a:t>
            </a:r>
          </a:p>
          <a:p>
            <a:r>
              <a:rPr lang="en-US" dirty="0" smtClean="0"/>
              <a:t>a </a:t>
            </a:r>
            <a:r>
              <a:rPr lang="en-US" dirty="0"/>
              <a:t>paralyzed former </a:t>
            </a:r>
            <a:r>
              <a:rPr lang="en-US" dirty="0" smtClean="0"/>
              <a:t>Marine</a:t>
            </a:r>
          </a:p>
          <a:p>
            <a:r>
              <a:rPr lang="en-US" dirty="0" smtClean="0"/>
              <a:t>a </a:t>
            </a:r>
            <a:r>
              <a:rPr lang="en-US" dirty="0" err="1"/>
              <a:t>Na'vi</a:t>
            </a:r>
            <a:r>
              <a:rPr lang="en-US" dirty="0"/>
              <a:t> woman </a:t>
            </a:r>
            <a:endParaRPr lang="en-US" dirty="0" smtClean="0"/>
          </a:p>
          <a:p>
            <a:r>
              <a:rPr lang="en-US" dirty="0" smtClean="0"/>
              <a:t>As </a:t>
            </a:r>
            <a:r>
              <a:rPr lang="en-US" dirty="0"/>
              <a:t>a bond with her grows, he is drawn into a battle for the survival of her world.</a:t>
            </a:r>
          </a:p>
        </p:txBody>
      </p:sp>
    </p:spTree>
    <p:extLst>
      <p:ext uri="{BB962C8B-B14F-4D97-AF65-F5344CB8AC3E}">
        <p14:creationId xmlns:p14="http://schemas.microsoft.com/office/powerpoint/2010/main" val="1560802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Further the film portrays capitalism in a unique 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err="1"/>
              <a:t>Na'vi</a:t>
            </a:r>
            <a:r>
              <a:rPr lang="en-US" dirty="0"/>
              <a:t> </a:t>
            </a:r>
            <a:r>
              <a:rPr lang="en-US" dirty="0" smtClean="0"/>
              <a:t>people(Anti-Capitalist)</a:t>
            </a:r>
          </a:p>
          <a:p>
            <a:r>
              <a:rPr lang="en-US" dirty="0" smtClean="0"/>
              <a:t>Humans(Capitalist)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146" name="Picture 2" descr="C:\Users\XBBNHHN\Pictures\a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726194"/>
            <a:ext cx="7010400" cy="2845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5286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Cameron’s wonder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Avatar's key concepts were conceived much earlier, as far back as the Sixties, when </a:t>
            </a:r>
            <a:r>
              <a:rPr lang="en-US" dirty="0" smtClean="0"/>
              <a:t>Cameron </a:t>
            </a:r>
            <a:r>
              <a:rPr lang="en-US" dirty="0"/>
              <a:t>was a daydreaming nerd in high school</a:t>
            </a:r>
            <a:r>
              <a:rPr lang="en-US" dirty="0" smtClean="0"/>
              <a:t>.</a:t>
            </a:r>
          </a:p>
          <a:p>
            <a:r>
              <a:rPr lang="en-US" dirty="0" smtClean="0"/>
              <a:t>Behind </a:t>
            </a:r>
            <a:r>
              <a:rPr lang="en-US" dirty="0"/>
              <a:t>the cameras, Cameron furthermore pioneered his own "</a:t>
            </a:r>
            <a:r>
              <a:rPr lang="en-US" dirty="0">
                <a:solidFill>
                  <a:srgbClr val="FF0000"/>
                </a:solidFill>
              </a:rPr>
              <a:t>Reality Camera System</a:t>
            </a:r>
            <a:r>
              <a:rPr lang="en-US" dirty="0"/>
              <a:t>", </a:t>
            </a:r>
            <a:r>
              <a:rPr lang="en-US" dirty="0" smtClean="0"/>
              <a:t>two </a:t>
            </a:r>
            <a:r>
              <a:rPr lang="en-US" dirty="0"/>
              <a:t>high-definition lenses operated side by side to conjure an uncanny sense of depth and realism</a:t>
            </a:r>
            <a:r>
              <a:rPr lang="en-US" dirty="0" smtClean="0"/>
              <a:t>.</a:t>
            </a:r>
          </a:p>
          <a:p>
            <a:r>
              <a:rPr lang="en-US" dirty="0"/>
              <a:t>But after millions of dollars of research and development, the </a:t>
            </a:r>
            <a:r>
              <a:rPr lang="en-US" i="1" dirty="0">
                <a:solidFill>
                  <a:srgbClr val="FF0000"/>
                </a:solidFill>
              </a:rPr>
              <a:t>Avatar</a:t>
            </a:r>
            <a:r>
              <a:rPr lang="en-US" dirty="0">
                <a:solidFill>
                  <a:srgbClr val="FF0000"/>
                </a:solidFill>
              </a:rPr>
              <a:t>'s face </a:t>
            </a:r>
            <a:r>
              <a:rPr lang="en-US" dirty="0"/>
              <a:t>was not only lifeless, it was downright creepy. </a:t>
            </a:r>
          </a:p>
        </p:txBody>
      </p:sp>
    </p:spTree>
    <p:extLst>
      <p:ext uri="{BB962C8B-B14F-4D97-AF65-F5344CB8AC3E}">
        <p14:creationId xmlns:p14="http://schemas.microsoft.com/office/powerpoint/2010/main" val="3058406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 descr="C:\Users\XBBNHHN\Pictures\a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957943"/>
            <a:ext cx="8534400" cy="5085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1730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time capitalism</a:t>
            </a:r>
            <a:endParaRPr lang="en-US" dirty="0"/>
          </a:p>
        </p:txBody>
      </p:sp>
      <p:pic>
        <p:nvPicPr>
          <p:cNvPr id="8194" name="Picture 2" descr="C:\Users\XBBNHHN\Pictures\a3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00200"/>
            <a:ext cx="853440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5715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AVATAR was roughly 60 percent </a:t>
            </a:r>
            <a:r>
              <a:rPr lang="en-US" dirty="0">
                <a:solidFill>
                  <a:srgbClr val="FF0000"/>
                </a:solidFill>
              </a:rPr>
              <a:t>computer generated (CGI)</a:t>
            </a:r>
            <a:r>
              <a:rPr lang="en-US" dirty="0"/>
              <a:t>, filmed with motion capture technology using live actors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The rest of the film was actual </a:t>
            </a:r>
            <a:r>
              <a:rPr lang="en-US" dirty="0">
                <a:solidFill>
                  <a:srgbClr val="FF0000"/>
                </a:solidFill>
              </a:rPr>
              <a:t>live-action</a:t>
            </a:r>
            <a:r>
              <a:rPr lang="en-US" dirty="0"/>
              <a:t>, generously laden with director James Cameron's trademark visual special effects. The live-action parts were filmed in New Zealand </a:t>
            </a:r>
          </a:p>
        </p:txBody>
      </p:sp>
    </p:spTree>
    <p:extLst>
      <p:ext uri="{BB962C8B-B14F-4D97-AF65-F5344CB8AC3E}">
        <p14:creationId xmlns:p14="http://schemas.microsoft.com/office/powerpoint/2010/main" val="3211705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52400"/>
            <a:ext cx="3581400" cy="26022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342" y="152400"/>
            <a:ext cx="4082143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3048000"/>
            <a:ext cx="6256565" cy="3505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93442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110" y="381000"/>
            <a:ext cx="3839690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086" y="457200"/>
            <a:ext cx="3341914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3276600"/>
            <a:ext cx="3673929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199" y="3276600"/>
            <a:ext cx="3673929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29049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</TotalTime>
  <Words>266</Words>
  <Application>Microsoft Office PowerPoint</Application>
  <PresentationFormat>On-screen Show (4:3)</PresentationFormat>
  <Paragraphs>95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Plot</vt:lpstr>
      <vt:lpstr>Further the film portrays capitalism in a unique way</vt:lpstr>
      <vt:lpstr>Cameron’s wonder</vt:lpstr>
      <vt:lpstr>PowerPoint Presentation</vt:lpstr>
      <vt:lpstr>Real time capitalism</vt:lpstr>
      <vt:lpstr>Technology</vt:lpstr>
      <vt:lpstr>PowerPoint Presentation</vt:lpstr>
      <vt:lpstr>PowerPoint Presentation</vt:lpstr>
      <vt:lpstr>PowerPoint Presentation</vt:lpstr>
      <vt:lpstr>PowerPoint Presentation</vt:lpstr>
      <vt:lpstr>Expected expenses</vt:lpstr>
      <vt:lpstr>Expected expenses</vt:lpstr>
      <vt:lpstr>Pre-production estimation</vt:lpstr>
      <vt:lpstr>Post production expenses</vt:lpstr>
      <vt:lpstr>“Avatar” Benchmark</vt:lpstr>
      <vt:lpstr>PowerPoint Presentation</vt:lpstr>
      <vt:lpstr>PowerPoint Presentation</vt:lpstr>
      <vt:lpstr>Capital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Paulraj, Glory Alfonce</dc:creator>
  <cp:lastModifiedBy>Ravi, Rajalakshmi</cp:lastModifiedBy>
  <cp:revision>80</cp:revision>
  <dcterms:created xsi:type="dcterms:W3CDTF">2006-08-16T00:00:00Z</dcterms:created>
  <dcterms:modified xsi:type="dcterms:W3CDTF">2017-04-26T14:18:13Z</dcterms:modified>
</cp:coreProperties>
</file>

<file path=docProps/thumbnail.jpeg>
</file>